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ela Gothic One"/>
      <p:regular r:id="rId17"/>
    </p:embeddedFont>
    <p:embeddedFont>
      <p:font typeface="Dela Gothic One"/>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833443"/>
            <a:ext cx="7627382" cy="2850833"/>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iRec: Your Ultimate Movie Recommendation System</a:t>
            </a:r>
            <a:endParaRPr lang="en-US" sz="4450" dirty="0"/>
          </a:p>
        </p:txBody>
      </p:sp>
      <p:sp>
        <p:nvSpPr>
          <p:cNvPr id="4" name="Text 1"/>
          <p:cNvSpPr/>
          <p:nvPr/>
        </p:nvSpPr>
        <p:spPr>
          <a:xfrm>
            <a:off x="6244709" y="5009198"/>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Discover a whole new way to find movies you will love with iRec. This smart recommendation system uses advanced algorithms to curate personalized movie suggestions tailored to your unique tastes, making movie night effortless and enjoyable.</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250996"/>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Get Started with iRec Today!</a:t>
            </a:r>
            <a:endParaRPr lang="en-US" sz="4450" dirty="0"/>
          </a:p>
        </p:txBody>
      </p:sp>
      <p:sp>
        <p:nvSpPr>
          <p:cNvPr id="4" name="Text 1"/>
          <p:cNvSpPr/>
          <p:nvPr/>
        </p:nvSpPr>
        <p:spPr>
          <a:xfrm>
            <a:off x="758309" y="4001333"/>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Start exploring a world of movies tailored just for you with iRec. Whether you crave gripping dramas, hilarious comedies, or thrilling adventures, iRec is your ticket to unforgettable movie experiences.</a:t>
            </a:r>
            <a:endParaRPr lang="en-US" sz="1700" dirty="0"/>
          </a:p>
        </p:txBody>
      </p:sp>
      <p:sp>
        <p:nvSpPr>
          <p:cNvPr id="5" name="Text 2"/>
          <p:cNvSpPr/>
          <p:nvPr/>
        </p:nvSpPr>
        <p:spPr>
          <a:xfrm>
            <a:off x="758309" y="5285184"/>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Download today and make every movie night one to remember. Your perfect film is just a tap away!</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417558"/>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Why iRec? The Core Objectives</a:t>
            </a:r>
            <a:endParaRPr lang="en-US" sz="4450" dirty="0"/>
          </a:p>
        </p:txBody>
      </p:sp>
      <p:sp>
        <p:nvSpPr>
          <p:cNvPr id="4" name="Shape 1"/>
          <p:cNvSpPr/>
          <p:nvPr/>
        </p:nvSpPr>
        <p:spPr>
          <a:xfrm>
            <a:off x="758309" y="3167896"/>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1462326" y="3242310"/>
            <a:ext cx="2974300"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Personalized Suggestions</a:t>
            </a:r>
            <a:endParaRPr lang="en-US" sz="2200" dirty="0"/>
          </a:p>
        </p:txBody>
      </p:sp>
      <p:sp>
        <p:nvSpPr>
          <p:cNvPr id="6" name="Text 3"/>
          <p:cNvSpPr/>
          <p:nvPr/>
        </p:nvSpPr>
        <p:spPr>
          <a:xfrm>
            <a:off x="1462326" y="4084677"/>
            <a:ext cx="2974300"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iRec analyzes your viewing habits and preferences to recommend movies you're most likely to enjoy.</a:t>
            </a:r>
            <a:endParaRPr lang="en-US" sz="1700" dirty="0"/>
          </a:p>
        </p:txBody>
      </p:sp>
      <p:sp>
        <p:nvSpPr>
          <p:cNvPr id="7" name="Shape 4"/>
          <p:cNvSpPr/>
          <p:nvPr/>
        </p:nvSpPr>
        <p:spPr>
          <a:xfrm>
            <a:off x="4707374" y="3167896"/>
            <a:ext cx="487442" cy="487442"/>
          </a:xfrm>
          <a:prstGeom prst="roundRect">
            <a:avLst>
              <a:gd name="adj" fmla="val 18669"/>
            </a:avLst>
          </a:prstGeom>
          <a:solidFill>
            <a:srgbClr val="740B0B"/>
          </a:solidFill>
          <a:ln w="7620">
            <a:solidFill>
              <a:srgbClr val="8D2424"/>
            </a:solidFill>
            <a:prstDash val="solid"/>
          </a:ln>
        </p:spPr>
      </p:sp>
      <p:sp>
        <p:nvSpPr>
          <p:cNvPr id="8" name="Text 5"/>
          <p:cNvSpPr/>
          <p:nvPr/>
        </p:nvSpPr>
        <p:spPr>
          <a:xfrm>
            <a:off x="5411391" y="3242310"/>
            <a:ext cx="2974300"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Diverse Movie Choices</a:t>
            </a:r>
            <a:endParaRPr lang="en-US" sz="2200" dirty="0"/>
          </a:p>
        </p:txBody>
      </p:sp>
      <p:sp>
        <p:nvSpPr>
          <p:cNvPr id="9" name="Text 6"/>
          <p:cNvSpPr/>
          <p:nvPr/>
        </p:nvSpPr>
        <p:spPr>
          <a:xfrm>
            <a:off x="5411391" y="4084677"/>
            <a:ext cx="2974300"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From blockbusters to indie gems, iRec covers every genre, era, and style.</a:t>
            </a:r>
            <a:endParaRPr lang="en-US" sz="1700" dirty="0"/>
          </a:p>
        </p:txBody>
      </p:sp>
      <p:sp>
        <p:nvSpPr>
          <p:cNvPr id="10" name="Shape 7"/>
          <p:cNvSpPr/>
          <p:nvPr/>
        </p:nvSpPr>
        <p:spPr>
          <a:xfrm>
            <a:off x="758309" y="5904786"/>
            <a:ext cx="487442" cy="487442"/>
          </a:xfrm>
          <a:prstGeom prst="roundRect">
            <a:avLst>
              <a:gd name="adj" fmla="val 18669"/>
            </a:avLst>
          </a:prstGeom>
          <a:solidFill>
            <a:srgbClr val="740B0B"/>
          </a:solidFill>
          <a:ln w="7620">
            <a:solidFill>
              <a:srgbClr val="8D2424"/>
            </a:solidFill>
            <a:prstDash val="solid"/>
          </a:ln>
        </p:spPr>
      </p:sp>
      <p:sp>
        <p:nvSpPr>
          <p:cNvPr id="11" name="Text 8"/>
          <p:cNvSpPr/>
          <p:nvPr/>
        </p:nvSpPr>
        <p:spPr>
          <a:xfrm>
            <a:off x="1462326" y="5979200"/>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Easy Discovery</a:t>
            </a:r>
            <a:endParaRPr lang="en-US" sz="2200" dirty="0"/>
          </a:p>
        </p:txBody>
      </p:sp>
      <p:sp>
        <p:nvSpPr>
          <p:cNvPr id="12" name="Text 9"/>
          <p:cNvSpPr/>
          <p:nvPr/>
        </p:nvSpPr>
        <p:spPr>
          <a:xfrm>
            <a:off x="1462326" y="6465332"/>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Skip the endless searching and quickly find your next favorite film.</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583775"/>
            <a:ext cx="11807309"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How iRec Works: Behind the Scenes</a:t>
            </a:r>
            <a:endParaRPr lang="en-US" sz="4450" dirty="0"/>
          </a:p>
        </p:txBody>
      </p:sp>
      <p:sp>
        <p:nvSpPr>
          <p:cNvPr id="3" name="Text 1"/>
          <p:cNvSpPr/>
          <p:nvPr/>
        </p:nvSpPr>
        <p:spPr>
          <a:xfrm>
            <a:off x="758309" y="3837980"/>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Data Analysis</a:t>
            </a:r>
            <a:endParaRPr lang="en-US" sz="2200" dirty="0"/>
          </a:p>
        </p:txBody>
      </p:sp>
      <p:sp>
        <p:nvSpPr>
          <p:cNvPr id="4" name="Text 2"/>
          <p:cNvSpPr/>
          <p:nvPr/>
        </p:nvSpPr>
        <p:spPr>
          <a:xfrm>
            <a:off x="758309" y="4410789"/>
            <a:ext cx="4018359"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iRec collects data on films you rate, watch, and browse to understand your preferences.</a:t>
            </a:r>
            <a:endParaRPr lang="en-US" sz="1700" dirty="0"/>
          </a:p>
        </p:txBody>
      </p:sp>
      <p:sp>
        <p:nvSpPr>
          <p:cNvPr id="5" name="Text 3"/>
          <p:cNvSpPr/>
          <p:nvPr/>
        </p:nvSpPr>
        <p:spPr>
          <a:xfrm>
            <a:off x="5312926" y="3837980"/>
            <a:ext cx="3653076"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Advanced Algorithms</a:t>
            </a:r>
            <a:endParaRPr lang="en-US" sz="2200" dirty="0"/>
          </a:p>
        </p:txBody>
      </p:sp>
      <p:sp>
        <p:nvSpPr>
          <p:cNvPr id="6" name="Text 4"/>
          <p:cNvSpPr/>
          <p:nvPr/>
        </p:nvSpPr>
        <p:spPr>
          <a:xfrm>
            <a:off x="5312926" y="4410789"/>
            <a:ext cx="4018359"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Using collaborative filtering and KNN, iRec predicts movies that match your taste profile.</a:t>
            </a:r>
            <a:endParaRPr lang="en-US" sz="1700" dirty="0"/>
          </a:p>
        </p:txBody>
      </p:sp>
      <p:sp>
        <p:nvSpPr>
          <p:cNvPr id="7" name="Text 5"/>
          <p:cNvSpPr/>
          <p:nvPr/>
        </p:nvSpPr>
        <p:spPr>
          <a:xfrm>
            <a:off x="9867543" y="3837980"/>
            <a:ext cx="3498533"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Continuous Learning</a:t>
            </a:r>
            <a:endParaRPr lang="en-US" sz="2200" dirty="0"/>
          </a:p>
        </p:txBody>
      </p:sp>
      <p:sp>
        <p:nvSpPr>
          <p:cNvPr id="8" name="Text 6"/>
          <p:cNvSpPr/>
          <p:nvPr/>
        </p:nvSpPr>
        <p:spPr>
          <a:xfrm>
            <a:off x="9867543" y="4410789"/>
            <a:ext cx="4018359"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The system evolves as you watch more movies, improving its recommendations over time.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968931"/>
            <a:ext cx="7627382" cy="2138124"/>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Personalized Features That Set iRec Apart</a:t>
            </a:r>
            <a:endParaRPr lang="en-US" sz="4450" dirty="0"/>
          </a:p>
        </p:txBody>
      </p:sp>
      <p:sp>
        <p:nvSpPr>
          <p:cNvPr id="4" name="Shape 1"/>
          <p:cNvSpPr/>
          <p:nvPr/>
        </p:nvSpPr>
        <p:spPr>
          <a:xfrm>
            <a:off x="6244709" y="3431977"/>
            <a:ext cx="3705463" cy="2330887"/>
          </a:xfrm>
          <a:prstGeom prst="roundRect">
            <a:avLst>
              <a:gd name="adj" fmla="val 3904"/>
            </a:avLst>
          </a:prstGeom>
          <a:solidFill>
            <a:srgbClr val="740B0B"/>
          </a:solidFill>
          <a:ln w="7620">
            <a:solidFill>
              <a:srgbClr val="8D2424"/>
            </a:solidFill>
            <a:prstDash val="solid"/>
          </a:ln>
        </p:spPr>
      </p:sp>
      <p:sp>
        <p:nvSpPr>
          <p:cNvPr id="5" name="Text 2"/>
          <p:cNvSpPr/>
          <p:nvPr/>
        </p:nvSpPr>
        <p:spPr>
          <a:xfrm>
            <a:off x="6468904" y="3656171"/>
            <a:ext cx="3257074"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Mood-Based Selections</a:t>
            </a:r>
            <a:endParaRPr lang="en-US" sz="2200" dirty="0"/>
          </a:p>
        </p:txBody>
      </p:sp>
      <p:sp>
        <p:nvSpPr>
          <p:cNvPr id="6" name="Text 3"/>
          <p:cNvSpPr/>
          <p:nvPr/>
        </p:nvSpPr>
        <p:spPr>
          <a:xfrm>
            <a:off x="6468904" y="4498538"/>
            <a:ext cx="3257074"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Tell iRec how you feel, and it matches movies to your current mood instantly.</a:t>
            </a:r>
            <a:endParaRPr lang="en-US" sz="1700" dirty="0"/>
          </a:p>
        </p:txBody>
      </p:sp>
      <p:sp>
        <p:nvSpPr>
          <p:cNvPr id="7" name="Shape 4"/>
          <p:cNvSpPr/>
          <p:nvPr/>
        </p:nvSpPr>
        <p:spPr>
          <a:xfrm>
            <a:off x="10166747" y="3431977"/>
            <a:ext cx="3705463" cy="2330887"/>
          </a:xfrm>
          <a:prstGeom prst="roundRect">
            <a:avLst>
              <a:gd name="adj" fmla="val 3904"/>
            </a:avLst>
          </a:prstGeom>
          <a:solidFill>
            <a:srgbClr val="740B0B"/>
          </a:solidFill>
          <a:ln w="7620">
            <a:solidFill>
              <a:srgbClr val="8D2424"/>
            </a:solidFill>
            <a:prstDash val="solid"/>
          </a:ln>
        </p:spPr>
      </p:sp>
      <p:sp>
        <p:nvSpPr>
          <p:cNvPr id="8" name="Text 5"/>
          <p:cNvSpPr/>
          <p:nvPr/>
        </p:nvSpPr>
        <p:spPr>
          <a:xfrm>
            <a:off x="10390942" y="3656171"/>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Genre Filters</a:t>
            </a:r>
            <a:endParaRPr lang="en-US" sz="2200" dirty="0"/>
          </a:p>
        </p:txBody>
      </p:sp>
      <p:sp>
        <p:nvSpPr>
          <p:cNvPr id="9" name="Text 6"/>
          <p:cNvSpPr/>
          <p:nvPr/>
        </p:nvSpPr>
        <p:spPr>
          <a:xfrm>
            <a:off x="10390942" y="4142303"/>
            <a:ext cx="3257074"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Fine-tune your options by selecting favorite genres or exploring new ones.</a:t>
            </a:r>
            <a:endParaRPr lang="en-US" sz="1700" dirty="0"/>
          </a:p>
        </p:txBody>
      </p:sp>
      <p:sp>
        <p:nvSpPr>
          <p:cNvPr id="10" name="Shape 7"/>
          <p:cNvSpPr/>
          <p:nvPr/>
        </p:nvSpPr>
        <p:spPr>
          <a:xfrm>
            <a:off x="6244709" y="5979438"/>
            <a:ext cx="7627382" cy="1281232"/>
          </a:xfrm>
          <a:prstGeom prst="roundRect">
            <a:avLst>
              <a:gd name="adj" fmla="val 7102"/>
            </a:avLst>
          </a:prstGeom>
          <a:solidFill>
            <a:srgbClr val="740B0B"/>
          </a:solidFill>
          <a:ln w="7620">
            <a:solidFill>
              <a:srgbClr val="8D2424"/>
            </a:solidFill>
            <a:prstDash val="solid"/>
          </a:ln>
        </p:spPr>
      </p:sp>
      <p:sp>
        <p:nvSpPr>
          <p:cNvPr id="11" name="Text 8"/>
          <p:cNvSpPr/>
          <p:nvPr/>
        </p:nvSpPr>
        <p:spPr>
          <a:xfrm>
            <a:off x="6468904" y="6203632"/>
            <a:ext cx="3864531"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Watchlist Management</a:t>
            </a:r>
            <a:endParaRPr lang="en-US" sz="2200" dirty="0"/>
          </a:p>
        </p:txBody>
      </p:sp>
      <p:sp>
        <p:nvSpPr>
          <p:cNvPr id="12" name="Text 9"/>
          <p:cNvSpPr/>
          <p:nvPr/>
        </p:nvSpPr>
        <p:spPr>
          <a:xfrm>
            <a:off x="6468904" y="6689765"/>
            <a:ext cx="717899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Easily save recommended movies to watch later or share with friends.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595789"/>
            <a:ext cx="7552968"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Diverse Movie Catalog</a:t>
            </a:r>
            <a:endParaRPr lang="en-US" sz="4450" dirty="0"/>
          </a:p>
        </p:txBody>
      </p:sp>
      <p:sp>
        <p:nvSpPr>
          <p:cNvPr id="4" name="Text 1"/>
          <p:cNvSpPr/>
          <p:nvPr/>
        </p:nvSpPr>
        <p:spPr>
          <a:xfrm>
            <a:off x="758309" y="1633418"/>
            <a:ext cx="2478881" cy="356235"/>
          </a:xfrm>
          <a:prstGeom prst="rect">
            <a:avLst/>
          </a:prstGeom>
          <a:noFill/>
          <a:ln/>
        </p:spPr>
        <p:txBody>
          <a:bodyPr wrap="none" lIns="0" tIns="0" rIns="0" bIns="0" rtlCol="0" anchor="t"/>
          <a:lstStyle/>
          <a:p>
            <a:pPr algn="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Action</a:t>
            </a:r>
            <a:endParaRPr lang="en-US" sz="2200" dirty="0"/>
          </a:p>
        </p:txBody>
      </p:sp>
      <p:sp>
        <p:nvSpPr>
          <p:cNvPr id="5" name="Text 2"/>
          <p:cNvSpPr/>
          <p:nvPr/>
        </p:nvSpPr>
        <p:spPr>
          <a:xfrm>
            <a:off x="758309" y="2119551"/>
            <a:ext cx="2478881" cy="1386840"/>
          </a:xfrm>
          <a:prstGeom prst="rect">
            <a:avLst/>
          </a:prstGeom>
          <a:noFill/>
          <a:ln/>
        </p:spPr>
        <p:txBody>
          <a:bodyPr wrap="square" lIns="0" tIns="0" rIns="0" bIns="0" rtlCol="0" anchor="t"/>
          <a:lstStyle/>
          <a:p>
            <a:pPr algn="r" indent="0" marL="0">
              <a:lnSpc>
                <a:spcPts val="2700"/>
              </a:lnSpc>
              <a:buNone/>
            </a:pPr>
            <a:r>
              <a:rPr lang="en-US" sz="1700" dirty="0">
                <a:solidFill>
                  <a:srgbClr val="FFE5E5"/>
                </a:solidFill>
                <a:latin typeface="DM Sans" pitchFamily="34" charset="0"/>
                <a:ea typeface="DM Sans" pitchFamily="34" charset="-122"/>
                <a:cs typeface="DM Sans" pitchFamily="34" charset="-120"/>
              </a:rPr>
              <a:t>Adrenaline-pumping thrillers full of excitement and adventure.</a:t>
            </a:r>
            <a:endParaRPr lang="en-US" sz="1700" dirty="0"/>
          </a:p>
        </p:txBody>
      </p:sp>
      <p:pic>
        <p:nvPicPr>
          <p:cNvPr id="6" name="Image 1" descr="preencoded.png">    </p:cNvPr>
          <p:cNvPicPr>
            <a:picLocks noChangeAspect="1"/>
          </p:cNvPicPr>
          <p:nvPr/>
        </p:nvPicPr>
        <p:blipFill>
          <a:blip r:embed="rId2"/>
          <a:stretch>
            <a:fillRect/>
          </a:stretch>
        </p:blipFill>
        <p:spPr>
          <a:xfrm>
            <a:off x="3237190" y="2334101"/>
            <a:ext cx="2669500" cy="2669500"/>
          </a:xfrm>
          <a:prstGeom prst="rect">
            <a:avLst/>
          </a:prstGeom>
        </p:spPr>
      </p:pic>
      <p:pic>
        <p:nvPicPr>
          <p:cNvPr id="7" name="Image 2" descr="preencoded.png">    </p:cNvPr>
          <p:cNvPicPr>
            <a:picLocks noChangeAspect="1"/>
          </p:cNvPicPr>
          <p:nvPr/>
        </p:nvPicPr>
        <p:blipFill>
          <a:blip r:embed="rId3"/>
          <a:stretch>
            <a:fillRect/>
          </a:stretch>
        </p:blipFill>
        <p:spPr>
          <a:xfrm>
            <a:off x="3933527" y="2992338"/>
            <a:ext cx="304681" cy="380762"/>
          </a:xfrm>
          <a:prstGeom prst="rect">
            <a:avLst/>
          </a:prstGeom>
        </p:spPr>
      </p:pic>
      <p:sp>
        <p:nvSpPr>
          <p:cNvPr id="8" name="Text 3"/>
          <p:cNvSpPr/>
          <p:nvPr/>
        </p:nvSpPr>
        <p:spPr>
          <a:xfrm>
            <a:off x="5906691" y="1806773"/>
            <a:ext cx="2479000"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Drama</a:t>
            </a:r>
            <a:endParaRPr lang="en-US" sz="2200" dirty="0"/>
          </a:p>
        </p:txBody>
      </p:sp>
      <p:sp>
        <p:nvSpPr>
          <p:cNvPr id="9" name="Text 4"/>
          <p:cNvSpPr/>
          <p:nvPr/>
        </p:nvSpPr>
        <p:spPr>
          <a:xfrm>
            <a:off x="5906691" y="2292906"/>
            <a:ext cx="2479000"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Moving stories that pull at the heartstrings and inspire thought.</a:t>
            </a:r>
            <a:endParaRPr lang="en-US" sz="1700" dirty="0"/>
          </a:p>
        </p:txBody>
      </p:sp>
      <p:pic>
        <p:nvPicPr>
          <p:cNvPr id="10" name="Image 3" descr="preencoded.png">    </p:cNvPr>
          <p:cNvPicPr>
            <a:picLocks noChangeAspect="1"/>
          </p:cNvPicPr>
          <p:nvPr/>
        </p:nvPicPr>
        <p:blipFill>
          <a:blip r:embed="rId4"/>
          <a:stretch>
            <a:fillRect/>
          </a:stretch>
        </p:blipFill>
        <p:spPr>
          <a:xfrm>
            <a:off x="3237190" y="2334101"/>
            <a:ext cx="2669500" cy="2669500"/>
          </a:xfrm>
          <a:prstGeom prst="rect">
            <a:avLst/>
          </a:prstGeom>
        </p:spPr>
      </p:pic>
      <p:pic>
        <p:nvPicPr>
          <p:cNvPr id="11" name="Image 4" descr="preencoded.png">    </p:cNvPr>
          <p:cNvPicPr>
            <a:picLocks noChangeAspect="1"/>
          </p:cNvPicPr>
          <p:nvPr/>
        </p:nvPicPr>
        <p:blipFill>
          <a:blip r:embed="rId5"/>
          <a:stretch>
            <a:fillRect/>
          </a:stretch>
        </p:blipFill>
        <p:spPr>
          <a:xfrm>
            <a:off x="4905554" y="2992338"/>
            <a:ext cx="304681" cy="380762"/>
          </a:xfrm>
          <a:prstGeom prst="rect">
            <a:avLst/>
          </a:prstGeom>
        </p:spPr>
      </p:pic>
      <p:sp>
        <p:nvSpPr>
          <p:cNvPr id="12" name="Text 5"/>
          <p:cNvSpPr/>
          <p:nvPr/>
        </p:nvSpPr>
        <p:spPr>
          <a:xfrm>
            <a:off x="5906691" y="4004667"/>
            <a:ext cx="2479000"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Comedy</a:t>
            </a:r>
            <a:endParaRPr lang="en-US" sz="2200" dirty="0"/>
          </a:p>
        </p:txBody>
      </p:sp>
      <p:sp>
        <p:nvSpPr>
          <p:cNvPr id="13" name="Text 6"/>
          <p:cNvSpPr/>
          <p:nvPr/>
        </p:nvSpPr>
        <p:spPr>
          <a:xfrm>
            <a:off x="5906691" y="4490799"/>
            <a:ext cx="2479000"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Light-hearted laughs and feel-good moments to brighten your day.</a:t>
            </a:r>
            <a:endParaRPr lang="en-US" sz="1700" dirty="0"/>
          </a:p>
        </p:txBody>
      </p:sp>
      <p:pic>
        <p:nvPicPr>
          <p:cNvPr id="14" name="Image 5" descr="preencoded.png">    </p:cNvPr>
          <p:cNvPicPr>
            <a:picLocks noChangeAspect="1"/>
          </p:cNvPicPr>
          <p:nvPr/>
        </p:nvPicPr>
        <p:blipFill>
          <a:blip r:embed="rId6"/>
          <a:stretch>
            <a:fillRect/>
          </a:stretch>
        </p:blipFill>
        <p:spPr>
          <a:xfrm>
            <a:off x="3237190" y="2334101"/>
            <a:ext cx="2669500" cy="2669500"/>
          </a:xfrm>
          <a:prstGeom prst="rect">
            <a:avLst/>
          </a:prstGeom>
        </p:spPr>
      </p:pic>
      <p:pic>
        <p:nvPicPr>
          <p:cNvPr id="15" name="Image 6" descr="preencoded.png">    </p:cNvPr>
          <p:cNvPicPr>
            <a:picLocks noChangeAspect="1"/>
          </p:cNvPicPr>
          <p:nvPr/>
        </p:nvPicPr>
        <p:blipFill>
          <a:blip r:embed="rId7"/>
          <a:stretch>
            <a:fillRect/>
          </a:stretch>
        </p:blipFill>
        <p:spPr>
          <a:xfrm>
            <a:off x="4905554" y="3964365"/>
            <a:ext cx="304681" cy="380762"/>
          </a:xfrm>
          <a:prstGeom prst="rect">
            <a:avLst/>
          </a:prstGeom>
        </p:spPr>
      </p:pic>
      <p:sp>
        <p:nvSpPr>
          <p:cNvPr id="16" name="Text 7"/>
          <p:cNvSpPr/>
          <p:nvPr/>
        </p:nvSpPr>
        <p:spPr>
          <a:xfrm>
            <a:off x="758309" y="3831312"/>
            <a:ext cx="2478881" cy="356235"/>
          </a:xfrm>
          <a:prstGeom prst="rect">
            <a:avLst/>
          </a:prstGeom>
          <a:noFill/>
          <a:ln/>
        </p:spPr>
        <p:txBody>
          <a:bodyPr wrap="none" lIns="0" tIns="0" rIns="0" bIns="0" rtlCol="0" anchor="t"/>
          <a:lstStyle/>
          <a:p>
            <a:pPr algn="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Thriller</a:t>
            </a:r>
            <a:endParaRPr lang="en-US" sz="2200" dirty="0"/>
          </a:p>
        </p:txBody>
      </p:sp>
      <p:sp>
        <p:nvSpPr>
          <p:cNvPr id="17" name="Text 8"/>
          <p:cNvSpPr/>
          <p:nvPr/>
        </p:nvSpPr>
        <p:spPr>
          <a:xfrm>
            <a:off x="758309" y="4317444"/>
            <a:ext cx="2478881" cy="1386840"/>
          </a:xfrm>
          <a:prstGeom prst="rect">
            <a:avLst/>
          </a:prstGeom>
          <a:noFill/>
          <a:ln/>
        </p:spPr>
        <p:txBody>
          <a:bodyPr wrap="square" lIns="0" tIns="0" rIns="0" bIns="0" rtlCol="0" anchor="t"/>
          <a:lstStyle/>
          <a:p>
            <a:pPr algn="r" indent="0" marL="0">
              <a:lnSpc>
                <a:spcPts val="2700"/>
              </a:lnSpc>
              <a:buNone/>
            </a:pPr>
            <a:r>
              <a:rPr lang="en-US" sz="1700" dirty="0">
                <a:solidFill>
                  <a:srgbClr val="FFE5E5"/>
                </a:solidFill>
                <a:latin typeface="DM Sans" pitchFamily="34" charset="0"/>
                <a:ea typeface="DM Sans" pitchFamily="34" charset="-122"/>
                <a:cs typeface="DM Sans" pitchFamily="34" charset="-120"/>
              </a:rPr>
              <a:t>Keep on the edge of your seat with suspenseful and captivating plots.</a:t>
            </a:r>
            <a:endParaRPr lang="en-US" sz="1700" dirty="0"/>
          </a:p>
        </p:txBody>
      </p:sp>
      <p:pic>
        <p:nvPicPr>
          <p:cNvPr id="18" name="Image 7" descr="preencoded.png">    </p:cNvPr>
          <p:cNvPicPr>
            <a:picLocks noChangeAspect="1"/>
          </p:cNvPicPr>
          <p:nvPr/>
        </p:nvPicPr>
        <p:blipFill>
          <a:blip r:embed="rId8"/>
          <a:stretch>
            <a:fillRect/>
          </a:stretch>
        </p:blipFill>
        <p:spPr>
          <a:xfrm>
            <a:off x="3237190" y="2334101"/>
            <a:ext cx="2669500" cy="2669500"/>
          </a:xfrm>
          <a:prstGeom prst="rect">
            <a:avLst/>
          </a:prstGeom>
        </p:spPr>
      </p:pic>
      <p:pic>
        <p:nvPicPr>
          <p:cNvPr id="19" name="Image 8" descr="preencoded.png">    </p:cNvPr>
          <p:cNvPicPr>
            <a:picLocks noChangeAspect="1"/>
          </p:cNvPicPr>
          <p:nvPr/>
        </p:nvPicPr>
        <p:blipFill>
          <a:blip r:embed="rId9"/>
          <a:stretch>
            <a:fillRect/>
          </a:stretch>
        </p:blipFill>
        <p:spPr>
          <a:xfrm>
            <a:off x="3933527" y="3964365"/>
            <a:ext cx="304681" cy="3807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64964"/>
            <a:ext cx="7627382" cy="1353979"/>
          </a:xfrm>
          <a:prstGeom prst="rect">
            <a:avLst/>
          </a:prstGeom>
          <a:noFill/>
          <a:ln/>
        </p:spPr>
        <p:txBody>
          <a:bodyPr wrap="square" lIns="0" tIns="0" rIns="0" bIns="0" rtlCol="0" anchor="t"/>
          <a:lstStyle/>
          <a:p>
            <a:pPr algn="l" indent="0" marL="0">
              <a:lnSpc>
                <a:spcPts val="5300"/>
              </a:lnSpc>
              <a:buNone/>
            </a:pPr>
            <a:r>
              <a:rPr lang="en-US" sz="4250" dirty="0">
                <a:solidFill>
                  <a:srgbClr val="FAEBEB"/>
                </a:solidFill>
                <a:latin typeface="Dela Gothic One" pitchFamily="34" charset="0"/>
                <a:ea typeface="Dela Gothic One" pitchFamily="34" charset="-122"/>
                <a:cs typeface="Dela Gothic One" pitchFamily="34" charset="-120"/>
              </a:rPr>
              <a:t>User Experience: Intuitive and Engaging</a:t>
            </a:r>
            <a:endParaRPr lang="en-US" sz="4250" dirty="0"/>
          </a:p>
        </p:txBody>
      </p:sp>
      <p:pic>
        <p:nvPicPr>
          <p:cNvPr id="4" name="Image 1" descr="preencoded.png">    </p:cNvPr>
          <p:cNvPicPr>
            <a:picLocks noChangeAspect="1"/>
          </p:cNvPicPr>
          <p:nvPr/>
        </p:nvPicPr>
        <p:blipFill>
          <a:blip r:embed="rId2"/>
          <a:stretch>
            <a:fillRect/>
          </a:stretch>
        </p:blipFill>
        <p:spPr>
          <a:xfrm>
            <a:off x="6244709" y="2327672"/>
            <a:ext cx="1029057" cy="1234916"/>
          </a:xfrm>
          <a:prstGeom prst="rect">
            <a:avLst/>
          </a:prstGeom>
        </p:spPr>
      </p:pic>
      <p:sp>
        <p:nvSpPr>
          <p:cNvPr id="5" name="Text 1"/>
          <p:cNvSpPr/>
          <p:nvPr/>
        </p:nvSpPr>
        <p:spPr>
          <a:xfrm>
            <a:off x="7582495" y="2533412"/>
            <a:ext cx="2708196" cy="338495"/>
          </a:xfrm>
          <a:prstGeom prst="rect">
            <a:avLst/>
          </a:prstGeom>
          <a:noFill/>
          <a:ln/>
        </p:spPr>
        <p:txBody>
          <a:bodyPr wrap="none" lIns="0" tIns="0" rIns="0" bIns="0" rtlCol="0" anchor="t"/>
          <a:lstStyle/>
          <a:p>
            <a:pPr algn="l"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Search</a:t>
            </a:r>
            <a:endParaRPr lang="en-US" sz="2100" dirty="0"/>
          </a:p>
        </p:txBody>
      </p:sp>
      <p:sp>
        <p:nvSpPr>
          <p:cNvPr id="6" name="Text 2"/>
          <p:cNvSpPr/>
          <p:nvPr/>
        </p:nvSpPr>
        <p:spPr>
          <a:xfrm>
            <a:off x="7582495" y="2995374"/>
            <a:ext cx="6289596" cy="329327"/>
          </a:xfrm>
          <a:prstGeom prst="rect">
            <a:avLst/>
          </a:prstGeom>
          <a:noFill/>
          <a:ln/>
        </p:spPr>
        <p:txBody>
          <a:bodyPr wrap="none" lIns="0" tIns="0" rIns="0" bIns="0" rtlCol="0" anchor="t"/>
          <a:lstStyle/>
          <a:p>
            <a:pPr algn="l" indent="0" marL="0">
              <a:lnSpc>
                <a:spcPts val="2550"/>
              </a:lnSpc>
              <a:buNone/>
            </a:pPr>
            <a:r>
              <a:rPr lang="en-US" sz="1600" dirty="0">
                <a:solidFill>
                  <a:srgbClr val="FFE5E5"/>
                </a:solidFill>
                <a:latin typeface="DM Sans" pitchFamily="34" charset="0"/>
                <a:ea typeface="DM Sans" pitchFamily="34" charset="-122"/>
                <a:cs typeface="DM Sans" pitchFamily="34" charset="-120"/>
              </a:rPr>
              <a:t>Quickly explore your favorite titles or discover new ones.</a:t>
            </a:r>
            <a:endParaRPr lang="en-US" sz="1600" dirty="0"/>
          </a:p>
        </p:txBody>
      </p:sp>
      <p:pic>
        <p:nvPicPr>
          <p:cNvPr id="7" name="Image 2" descr="preencoded.png">    </p:cNvPr>
          <p:cNvPicPr>
            <a:picLocks noChangeAspect="1"/>
          </p:cNvPicPr>
          <p:nvPr/>
        </p:nvPicPr>
        <p:blipFill>
          <a:blip r:embed="rId3"/>
          <a:stretch>
            <a:fillRect/>
          </a:stretch>
        </p:blipFill>
        <p:spPr>
          <a:xfrm>
            <a:off x="6244709" y="3562588"/>
            <a:ext cx="1029057" cy="1532096"/>
          </a:xfrm>
          <a:prstGeom prst="rect">
            <a:avLst/>
          </a:prstGeom>
        </p:spPr>
      </p:pic>
      <p:sp>
        <p:nvSpPr>
          <p:cNvPr id="8" name="Text 3"/>
          <p:cNvSpPr/>
          <p:nvPr/>
        </p:nvSpPr>
        <p:spPr>
          <a:xfrm>
            <a:off x="7582495" y="3768328"/>
            <a:ext cx="2708196" cy="338495"/>
          </a:xfrm>
          <a:prstGeom prst="rect">
            <a:avLst/>
          </a:prstGeom>
          <a:noFill/>
          <a:ln/>
        </p:spPr>
        <p:txBody>
          <a:bodyPr wrap="none" lIns="0" tIns="0" rIns="0" bIns="0" rtlCol="0" anchor="t"/>
          <a:lstStyle/>
          <a:p>
            <a:pPr algn="l"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Like</a:t>
            </a:r>
            <a:endParaRPr lang="en-US" sz="2100" dirty="0"/>
          </a:p>
        </p:txBody>
      </p:sp>
      <p:sp>
        <p:nvSpPr>
          <p:cNvPr id="9" name="Text 4"/>
          <p:cNvSpPr/>
          <p:nvPr/>
        </p:nvSpPr>
        <p:spPr>
          <a:xfrm>
            <a:off x="7582495" y="4230291"/>
            <a:ext cx="6289596" cy="658654"/>
          </a:xfrm>
          <a:prstGeom prst="rect">
            <a:avLst/>
          </a:prstGeom>
          <a:noFill/>
          <a:ln/>
        </p:spPr>
        <p:txBody>
          <a:bodyPr wrap="square" lIns="0" tIns="0" rIns="0" bIns="0" rtlCol="0" anchor="t"/>
          <a:lstStyle/>
          <a:p>
            <a:pPr algn="l" indent="0" marL="0">
              <a:lnSpc>
                <a:spcPts val="2550"/>
              </a:lnSpc>
              <a:buNone/>
            </a:pPr>
            <a:r>
              <a:rPr lang="en-US" sz="1600" dirty="0">
                <a:solidFill>
                  <a:srgbClr val="FFE5E5"/>
                </a:solidFill>
                <a:latin typeface="DM Sans" pitchFamily="34" charset="0"/>
                <a:ea typeface="DM Sans" pitchFamily="34" charset="-122"/>
                <a:cs typeface="DM Sans" pitchFamily="34" charset="-120"/>
              </a:rPr>
              <a:t>Provide feedback to customize your movie profile and improve suggestions.</a:t>
            </a:r>
            <a:endParaRPr lang="en-US" sz="1600" dirty="0"/>
          </a:p>
        </p:txBody>
      </p:sp>
      <p:pic>
        <p:nvPicPr>
          <p:cNvPr id="10" name="Image 3" descr="preencoded.png">    </p:cNvPr>
          <p:cNvPicPr>
            <a:picLocks noChangeAspect="1"/>
          </p:cNvPicPr>
          <p:nvPr/>
        </p:nvPicPr>
        <p:blipFill>
          <a:blip r:embed="rId4"/>
          <a:stretch>
            <a:fillRect/>
          </a:stretch>
        </p:blipFill>
        <p:spPr>
          <a:xfrm>
            <a:off x="6244709" y="5094684"/>
            <a:ext cx="1029057" cy="1234916"/>
          </a:xfrm>
          <a:prstGeom prst="rect">
            <a:avLst/>
          </a:prstGeom>
        </p:spPr>
      </p:pic>
      <p:sp>
        <p:nvSpPr>
          <p:cNvPr id="11" name="Text 5"/>
          <p:cNvSpPr/>
          <p:nvPr/>
        </p:nvSpPr>
        <p:spPr>
          <a:xfrm>
            <a:off x="7582495" y="5300424"/>
            <a:ext cx="2708196" cy="338495"/>
          </a:xfrm>
          <a:prstGeom prst="rect">
            <a:avLst/>
          </a:prstGeom>
          <a:noFill/>
          <a:ln/>
        </p:spPr>
        <p:txBody>
          <a:bodyPr wrap="none" lIns="0" tIns="0" rIns="0" bIns="0" rtlCol="0" anchor="t"/>
          <a:lstStyle/>
          <a:p>
            <a:pPr algn="l"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Save</a:t>
            </a:r>
            <a:endParaRPr lang="en-US" sz="2100" dirty="0"/>
          </a:p>
        </p:txBody>
      </p:sp>
      <p:sp>
        <p:nvSpPr>
          <p:cNvPr id="12" name="Text 6"/>
          <p:cNvSpPr/>
          <p:nvPr/>
        </p:nvSpPr>
        <p:spPr>
          <a:xfrm>
            <a:off x="7582495" y="5762387"/>
            <a:ext cx="6289596" cy="329327"/>
          </a:xfrm>
          <a:prstGeom prst="rect">
            <a:avLst/>
          </a:prstGeom>
          <a:noFill/>
          <a:ln/>
        </p:spPr>
        <p:txBody>
          <a:bodyPr wrap="none" lIns="0" tIns="0" rIns="0" bIns="0" rtlCol="0" anchor="t"/>
          <a:lstStyle/>
          <a:p>
            <a:pPr algn="l" indent="0" marL="0">
              <a:lnSpc>
                <a:spcPts val="2550"/>
              </a:lnSpc>
              <a:buNone/>
            </a:pPr>
            <a:r>
              <a:rPr lang="en-US" sz="1600" dirty="0">
                <a:solidFill>
                  <a:srgbClr val="FFE5E5"/>
                </a:solidFill>
                <a:latin typeface="DM Sans" pitchFamily="34" charset="0"/>
                <a:ea typeface="DM Sans" pitchFamily="34" charset="-122"/>
                <a:cs typeface="DM Sans" pitchFamily="34" charset="-120"/>
              </a:rPr>
              <a:t>Create watchlists to organize movies you don’t want to miss.</a:t>
            </a:r>
            <a:endParaRPr lang="en-US" sz="1600" dirty="0"/>
          </a:p>
        </p:txBody>
      </p:sp>
      <p:pic>
        <p:nvPicPr>
          <p:cNvPr id="13" name="Image 4" descr="preencoded.png">    </p:cNvPr>
          <p:cNvPicPr>
            <a:picLocks noChangeAspect="1"/>
          </p:cNvPicPr>
          <p:nvPr/>
        </p:nvPicPr>
        <p:blipFill>
          <a:blip r:embed="rId5"/>
          <a:stretch>
            <a:fillRect/>
          </a:stretch>
        </p:blipFill>
        <p:spPr>
          <a:xfrm>
            <a:off x="6244709" y="6329601"/>
            <a:ext cx="1029057" cy="1234916"/>
          </a:xfrm>
          <a:prstGeom prst="rect">
            <a:avLst/>
          </a:prstGeom>
        </p:spPr>
      </p:pic>
      <p:sp>
        <p:nvSpPr>
          <p:cNvPr id="14" name="Text 7"/>
          <p:cNvSpPr/>
          <p:nvPr/>
        </p:nvSpPr>
        <p:spPr>
          <a:xfrm>
            <a:off x="7582495" y="6535341"/>
            <a:ext cx="2708196" cy="338495"/>
          </a:xfrm>
          <a:prstGeom prst="rect">
            <a:avLst/>
          </a:prstGeom>
          <a:noFill/>
          <a:ln/>
        </p:spPr>
        <p:txBody>
          <a:bodyPr wrap="none" lIns="0" tIns="0" rIns="0" bIns="0" rtlCol="0" anchor="t"/>
          <a:lstStyle/>
          <a:p>
            <a:pPr algn="l"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Recommend</a:t>
            </a:r>
            <a:endParaRPr lang="en-US" sz="2100" dirty="0"/>
          </a:p>
        </p:txBody>
      </p:sp>
      <p:sp>
        <p:nvSpPr>
          <p:cNvPr id="15" name="Text 8"/>
          <p:cNvSpPr/>
          <p:nvPr/>
        </p:nvSpPr>
        <p:spPr>
          <a:xfrm>
            <a:off x="7582495" y="6997303"/>
            <a:ext cx="6289596" cy="329327"/>
          </a:xfrm>
          <a:prstGeom prst="rect">
            <a:avLst/>
          </a:prstGeom>
          <a:noFill/>
          <a:ln/>
        </p:spPr>
        <p:txBody>
          <a:bodyPr wrap="none" lIns="0" tIns="0" rIns="0" bIns="0" rtlCol="0" anchor="t"/>
          <a:lstStyle/>
          <a:p>
            <a:pPr algn="l" indent="0" marL="0">
              <a:lnSpc>
                <a:spcPts val="2550"/>
              </a:lnSpc>
              <a:buNone/>
            </a:pPr>
            <a:r>
              <a:rPr lang="en-US" sz="1600" dirty="0">
                <a:solidFill>
                  <a:srgbClr val="FFE5E5"/>
                </a:solidFill>
                <a:latin typeface="DM Sans" pitchFamily="34" charset="0"/>
                <a:ea typeface="DM Sans" pitchFamily="34" charset="-122"/>
                <a:cs typeface="DM Sans" pitchFamily="34" charset="-120"/>
              </a:rPr>
              <a:t>Recommend favorites to friends and compare tastes.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2757130"/>
            <a:ext cx="9879925"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Performance and Technology</a:t>
            </a:r>
            <a:endParaRPr lang="en-US" sz="4450" dirty="0"/>
          </a:p>
        </p:txBody>
      </p:sp>
      <p:sp>
        <p:nvSpPr>
          <p:cNvPr id="3" name="Text 1"/>
          <p:cNvSpPr/>
          <p:nvPr/>
        </p:nvSpPr>
        <p:spPr>
          <a:xfrm>
            <a:off x="758309" y="4011335"/>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Fast Processing</a:t>
            </a:r>
            <a:endParaRPr lang="en-US" sz="2200" dirty="0"/>
          </a:p>
        </p:txBody>
      </p:sp>
      <p:sp>
        <p:nvSpPr>
          <p:cNvPr id="4" name="Text 2"/>
          <p:cNvSpPr/>
          <p:nvPr/>
        </p:nvSpPr>
        <p:spPr>
          <a:xfrm>
            <a:off x="758309" y="4584144"/>
            <a:ext cx="4018359"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iRec delivers instant recommendations with high-speed data processing.</a:t>
            </a:r>
            <a:endParaRPr lang="en-US" sz="1700" dirty="0"/>
          </a:p>
        </p:txBody>
      </p:sp>
      <p:sp>
        <p:nvSpPr>
          <p:cNvPr id="5" name="Text 3"/>
          <p:cNvSpPr/>
          <p:nvPr/>
        </p:nvSpPr>
        <p:spPr>
          <a:xfrm>
            <a:off x="5312926" y="4011335"/>
            <a:ext cx="2871788"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Easily Developed</a:t>
            </a:r>
            <a:endParaRPr lang="en-US" sz="2200" dirty="0"/>
          </a:p>
        </p:txBody>
      </p:sp>
      <p:sp>
        <p:nvSpPr>
          <p:cNvPr id="6" name="Text 4"/>
          <p:cNvSpPr/>
          <p:nvPr/>
        </p:nvSpPr>
        <p:spPr>
          <a:xfrm>
            <a:off x="5312926" y="4584144"/>
            <a:ext cx="4018359"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Created from scratch without using any libraries.</a:t>
            </a:r>
            <a:endParaRPr lang="en-US" sz="1700" dirty="0"/>
          </a:p>
        </p:txBody>
      </p:sp>
      <p:sp>
        <p:nvSpPr>
          <p:cNvPr id="7" name="Text 5"/>
          <p:cNvSpPr/>
          <p:nvPr/>
        </p:nvSpPr>
        <p:spPr>
          <a:xfrm>
            <a:off x="9867543" y="4011335"/>
            <a:ext cx="2922865"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Privacy-Focused</a:t>
            </a:r>
            <a:endParaRPr lang="en-US" sz="2200" dirty="0"/>
          </a:p>
        </p:txBody>
      </p:sp>
      <p:sp>
        <p:nvSpPr>
          <p:cNvPr id="8" name="Text 6"/>
          <p:cNvSpPr/>
          <p:nvPr/>
        </p:nvSpPr>
        <p:spPr>
          <a:xfrm>
            <a:off x="9867543" y="4584144"/>
            <a:ext cx="4018359"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Secure handling of user data with strict privacy controls and encryption.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769031"/>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Customer Feedback and Success Stories</a:t>
            </a:r>
            <a:endParaRPr lang="en-US" sz="4450" dirty="0"/>
          </a:p>
        </p:txBody>
      </p:sp>
      <p:sp>
        <p:nvSpPr>
          <p:cNvPr id="4" name="Shape 1"/>
          <p:cNvSpPr/>
          <p:nvPr/>
        </p:nvSpPr>
        <p:spPr>
          <a:xfrm>
            <a:off x="6244709" y="3519368"/>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6948726" y="3593783"/>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Easy to Use</a:t>
            </a:r>
            <a:endParaRPr lang="en-US" sz="2200" dirty="0"/>
          </a:p>
        </p:txBody>
      </p:sp>
      <p:sp>
        <p:nvSpPr>
          <p:cNvPr id="6" name="Text 3"/>
          <p:cNvSpPr/>
          <p:nvPr/>
        </p:nvSpPr>
        <p:spPr>
          <a:xfrm>
            <a:off x="6948726" y="4079915"/>
            <a:ext cx="2974300"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Users love the simple interface that makes movie discovery fun and effortless.</a:t>
            </a:r>
            <a:endParaRPr lang="en-US" sz="1700" dirty="0"/>
          </a:p>
        </p:txBody>
      </p:sp>
      <p:sp>
        <p:nvSpPr>
          <p:cNvPr id="7" name="Shape 4"/>
          <p:cNvSpPr/>
          <p:nvPr/>
        </p:nvSpPr>
        <p:spPr>
          <a:xfrm>
            <a:off x="10193774" y="3519368"/>
            <a:ext cx="487442" cy="487442"/>
          </a:xfrm>
          <a:prstGeom prst="roundRect">
            <a:avLst>
              <a:gd name="adj" fmla="val 18669"/>
            </a:avLst>
          </a:prstGeom>
          <a:solidFill>
            <a:srgbClr val="740B0B"/>
          </a:solidFill>
          <a:ln w="7620">
            <a:solidFill>
              <a:srgbClr val="8D2424"/>
            </a:solidFill>
            <a:prstDash val="solid"/>
          </a:ln>
        </p:spPr>
      </p:sp>
      <p:sp>
        <p:nvSpPr>
          <p:cNvPr id="8" name="Text 5"/>
          <p:cNvSpPr/>
          <p:nvPr/>
        </p:nvSpPr>
        <p:spPr>
          <a:xfrm>
            <a:off x="10897791" y="3593783"/>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Highly Accurate</a:t>
            </a:r>
            <a:endParaRPr lang="en-US" sz="2200" dirty="0"/>
          </a:p>
        </p:txBody>
      </p:sp>
      <p:sp>
        <p:nvSpPr>
          <p:cNvPr id="9" name="Text 6"/>
          <p:cNvSpPr/>
          <p:nvPr/>
        </p:nvSpPr>
        <p:spPr>
          <a:xfrm>
            <a:off x="10897791" y="4079915"/>
            <a:ext cx="2974300"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Many report finding unexpected favorites thanks to precise recommendations.</a:t>
            </a:r>
            <a:endParaRPr lang="en-US" sz="1700" dirty="0"/>
          </a:p>
        </p:txBody>
      </p:sp>
      <p:sp>
        <p:nvSpPr>
          <p:cNvPr id="10" name="Shape 7"/>
          <p:cNvSpPr/>
          <p:nvPr/>
        </p:nvSpPr>
        <p:spPr>
          <a:xfrm>
            <a:off x="6244709" y="5553313"/>
            <a:ext cx="487442" cy="487442"/>
          </a:xfrm>
          <a:prstGeom prst="roundRect">
            <a:avLst>
              <a:gd name="adj" fmla="val 18669"/>
            </a:avLst>
          </a:prstGeom>
          <a:solidFill>
            <a:srgbClr val="740B0B"/>
          </a:solidFill>
          <a:ln w="7620">
            <a:solidFill>
              <a:srgbClr val="8D2424"/>
            </a:solidFill>
            <a:prstDash val="solid"/>
          </a:ln>
        </p:spPr>
      </p:sp>
      <p:sp>
        <p:nvSpPr>
          <p:cNvPr id="11" name="Text 8"/>
          <p:cNvSpPr/>
          <p:nvPr/>
        </p:nvSpPr>
        <p:spPr>
          <a:xfrm>
            <a:off x="6948726" y="5627727"/>
            <a:ext cx="4153257"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Community Engagement</a:t>
            </a:r>
            <a:endParaRPr lang="en-US" sz="2200" dirty="0"/>
          </a:p>
        </p:txBody>
      </p:sp>
      <p:sp>
        <p:nvSpPr>
          <p:cNvPr id="12" name="Text 9"/>
          <p:cNvSpPr/>
          <p:nvPr/>
        </p:nvSpPr>
        <p:spPr>
          <a:xfrm>
            <a:off x="6948726" y="6113859"/>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Sharing features have helped build a loyal and interactive user base.</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361242"/>
            <a:ext cx="10190678"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Future Enhancements for iRec</a:t>
            </a:r>
            <a:endParaRPr lang="en-US" sz="4450" dirty="0"/>
          </a:p>
        </p:txBody>
      </p:sp>
      <p:sp>
        <p:nvSpPr>
          <p:cNvPr id="3" name="Shape 1"/>
          <p:cNvSpPr/>
          <p:nvPr/>
        </p:nvSpPr>
        <p:spPr>
          <a:xfrm>
            <a:off x="758309" y="2507218"/>
            <a:ext cx="2185511" cy="1265992"/>
          </a:xfrm>
          <a:prstGeom prst="roundRect">
            <a:avLst>
              <a:gd name="adj" fmla="val 7188"/>
            </a:avLst>
          </a:prstGeom>
          <a:solidFill>
            <a:srgbClr val="740B0B"/>
          </a:solidFill>
          <a:ln w="7620">
            <a:solidFill>
              <a:srgbClr val="8D2424"/>
            </a:solidFill>
            <a:prstDash val="solid"/>
          </a:ln>
        </p:spPr>
      </p:sp>
      <p:sp>
        <p:nvSpPr>
          <p:cNvPr id="4" name="Text 2"/>
          <p:cNvSpPr/>
          <p:nvPr/>
        </p:nvSpPr>
        <p:spPr>
          <a:xfrm>
            <a:off x="1698665" y="2949773"/>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1</a:t>
            </a:r>
            <a:endParaRPr lang="en-US" sz="2350" dirty="0"/>
          </a:p>
        </p:txBody>
      </p:sp>
      <p:sp>
        <p:nvSpPr>
          <p:cNvPr id="5" name="Text 3"/>
          <p:cNvSpPr/>
          <p:nvPr/>
        </p:nvSpPr>
        <p:spPr>
          <a:xfrm>
            <a:off x="3160395" y="2723793"/>
            <a:ext cx="4711660"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AI-Driven Voice Interaction</a:t>
            </a:r>
            <a:endParaRPr lang="en-US" sz="2200" dirty="0"/>
          </a:p>
        </p:txBody>
      </p:sp>
      <p:sp>
        <p:nvSpPr>
          <p:cNvPr id="6" name="Text 4"/>
          <p:cNvSpPr/>
          <p:nvPr/>
        </p:nvSpPr>
        <p:spPr>
          <a:xfrm>
            <a:off x="3160395" y="3209925"/>
            <a:ext cx="882241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Talk to iRec to find movies using natural language commands for hands-free exploration.</a:t>
            </a:r>
            <a:endParaRPr lang="en-US" sz="1700" dirty="0"/>
          </a:p>
        </p:txBody>
      </p:sp>
      <p:sp>
        <p:nvSpPr>
          <p:cNvPr id="7" name="Shape 5"/>
          <p:cNvSpPr/>
          <p:nvPr/>
        </p:nvSpPr>
        <p:spPr>
          <a:xfrm>
            <a:off x="3052048" y="3757970"/>
            <a:ext cx="10711815" cy="15240"/>
          </a:xfrm>
          <a:prstGeom prst="roundRect">
            <a:avLst>
              <a:gd name="adj" fmla="val 597101"/>
            </a:avLst>
          </a:prstGeom>
          <a:solidFill>
            <a:srgbClr val="8D2424"/>
          </a:solidFill>
          <a:ln/>
        </p:spPr>
      </p:sp>
      <p:sp>
        <p:nvSpPr>
          <p:cNvPr id="8" name="Shape 6"/>
          <p:cNvSpPr/>
          <p:nvPr/>
        </p:nvSpPr>
        <p:spPr>
          <a:xfrm>
            <a:off x="758309" y="3881438"/>
            <a:ext cx="4371142" cy="1265992"/>
          </a:xfrm>
          <a:prstGeom prst="roundRect">
            <a:avLst>
              <a:gd name="adj" fmla="val 7188"/>
            </a:avLst>
          </a:prstGeom>
          <a:solidFill>
            <a:srgbClr val="740B0B"/>
          </a:solidFill>
          <a:ln w="7620">
            <a:solidFill>
              <a:srgbClr val="8D2424"/>
            </a:solidFill>
            <a:prstDash val="solid"/>
          </a:ln>
        </p:spPr>
      </p:sp>
      <p:sp>
        <p:nvSpPr>
          <p:cNvPr id="9" name="Text 7"/>
          <p:cNvSpPr/>
          <p:nvPr/>
        </p:nvSpPr>
        <p:spPr>
          <a:xfrm>
            <a:off x="2791539" y="4323993"/>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2</a:t>
            </a:r>
            <a:endParaRPr lang="en-US" sz="2350" dirty="0"/>
          </a:p>
        </p:txBody>
      </p:sp>
      <p:sp>
        <p:nvSpPr>
          <p:cNvPr id="10" name="Text 8"/>
          <p:cNvSpPr/>
          <p:nvPr/>
        </p:nvSpPr>
        <p:spPr>
          <a:xfrm>
            <a:off x="5346025" y="4098012"/>
            <a:ext cx="4021336"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Virtual Reality Previews</a:t>
            </a:r>
            <a:endParaRPr lang="en-US" sz="2200" dirty="0"/>
          </a:p>
        </p:txBody>
      </p:sp>
      <p:sp>
        <p:nvSpPr>
          <p:cNvPr id="11" name="Text 9"/>
          <p:cNvSpPr/>
          <p:nvPr/>
        </p:nvSpPr>
        <p:spPr>
          <a:xfrm>
            <a:off x="5346025" y="4584144"/>
            <a:ext cx="7266384"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Experience immersive trailers and movie snippets in VR before watching.</a:t>
            </a:r>
            <a:endParaRPr lang="en-US" sz="1700" dirty="0"/>
          </a:p>
        </p:txBody>
      </p:sp>
      <p:sp>
        <p:nvSpPr>
          <p:cNvPr id="12" name="Shape 10"/>
          <p:cNvSpPr/>
          <p:nvPr/>
        </p:nvSpPr>
        <p:spPr>
          <a:xfrm>
            <a:off x="5237678" y="5132189"/>
            <a:ext cx="8526185" cy="15240"/>
          </a:xfrm>
          <a:prstGeom prst="roundRect">
            <a:avLst>
              <a:gd name="adj" fmla="val 597101"/>
            </a:avLst>
          </a:prstGeom>
          <a:solidFill>
            <a:srgbClr val="8D2424"/>
          </a:solidFill>
          <a:ln/>
        </p:spPr>
      </p:sp>
      <p:sp>
        <p:nvSpPr>
          <p:cNvPr id="13" name="Shape 11"/>
          <p:cNvSpPr/>
          <p:nvPr/>
        </p:nvSpPr>
        <p:spPr>
          <a:xfrm>
            <a:off x="758309" y="5255657"/>
            <a:ext cx="6556891" cy="1612702"/>
          </a:xfrm>
          <a:prstGeom prst="roundRect">
            <a:avLst>
              <a:gd name="adj" fmla="val 5643"/>
            </a:avLst>
          </a:prstGeom>
          <a:solidFill>
            <a:srgbClr val="740B0B"/>
          </a:solidFill>
          <a:ln w="7620">
            <a:solidFill>
              <a:srgbClr val="8D2424"/>
            </a:solidFill>
            <a:prstDash val="solid"/>
          </a:ln>
        </p:spPr>
      </p:sp>
      <p:sp>
        <p:nvSpPr>
          <p:cNvPr id="14" name="Text 12"/>
          <p:cNvSpPr/>
          <p:nvPr/>
        </p:nvSpPr>
        <p:spPr>
          <a:xfrm>
            <a:off x="3884414" y="5871567"/>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3</a:t>
            </a:r>
            <a:endParaRPr lang="en-US" sz="2350" dirty="0"/>
          </a:p>
        </p:txBody>
      </p:sp>
      <p:sp>
        <p:nvSpPr>
          <p:cNvPr id="15" name="Text 13"/>
          <p:cNvSpPr/>
          <p:nvPr/>
        </p:nvSpPr>
        <p:spPr>
          <a:xfrm>
            <a:off x="7531775" y="5472232"/>
            <a:ext cx="3533299"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Social Watch Parties</a:t>
            </a:r>
            <a:endParaRPr lang="en-US" sz="2200" dirty="0"/>
          </a:p>
        </p:txBody>
      </p:sp>
      <p:sp>
        <p:nvSpPr>
          <p:cNvPr id="16" name="Text 14"/>
          <p:cNvSpPr/>
          <p:nvPr/>
        </p:nvSpPr>
        <p:spPr>
          <a:xfrm>
            <a:off x="7531775" y="5958364"/>
            <a:ext cx="612374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Watch movies simultaneously with friends remotely and chat live.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2025-05-08T14:33:25Z</dcterms:created>
  <dcterms:modified xsi:type="dcterms:W3CDTF">2025-05-08T14:33:25Z</dcterms:modified>
</cp:coreProperties>
</file>